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11" r:id="rId3"/>
    <p:sldId id="312" r:id="rId4"/>
    <p:sldId id="295" r:id="rId5"/>
    <p:sldId id="301" r:id="rId6"/>
    <p:sldId id="299" r:id="rId7"/>
    <p:sldId id="300" r:id="rId8"/>
    <p:sldId id="343" r:id="rId9"/>
    <p:sldId id="325" r:id="rId10"/>
    <p:sldId id="329" r:id="rId11"/>
    <p:sldId id="335" r:id="rId12"/>
    <p:sldId id="336" r:id="rId13"/>
    <p:sldId id="332" r:id="rId14"/>
    <p:sldId id="334" r:id="rId15"/>
    <p:sldId id="333" r:id="rId16"/>
    <p:sldId id="276" r:id="rId17"/>
    <p:sldId id="362" r:id="rId18"/>
    <p:sldId id="340" r:id="rId19"/>
    <p:sldId id="341" r:id="rId20"/>
    <p:sldId id="342" r:id="rId21"/>
    <p:sldId id="331" r:id="rId22"/>
    <p:sldId id="287" r:id="rId23"/>
    <p:sldId id="358" r:id="rId24"/>
    <p:sldId id="272" r:id="rId25"/>
    <p:sldId id="360" r:id="rId26"/>
    <p:sldId id="265" r:id="rId27"/>
    <p:sldId id="357" r:id="rId28"/>
    <p:sldId id="365" r:id="rId29"/>
    <p:sldId id="347" r:id="rId30"/>
    <p:sldId id="348" r:id="rId31"/>
    <p:sldId id="308" r:id="rId3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FFCCFF"/>
    <a:srgbClr val="FF99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C0993-E91F-809D-F089-04C17672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394C-12F1-4264-ACFB-94CA287D4F07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A483D-B4CD-AFD5-76D7-8038E4F6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DFCA-0B09-F7A7-ECEB-10810EC0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8B5E8-6032-4C3F-A0F1-A9F29A2AB3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702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F9BF-4F41-07D1-9415-276A01EE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0F7A-92E2-49EF-A5D7-12ADF509BAD2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109FD-D7B3-3326-EA0F-4C7C4891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FEB9E-171C-0C73-6580-1EF79AFC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D2404-E180-4661-896E-5C88C46F095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617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20E2-8EC5-B602-6F7A-773EDAD5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CA4C-72AA-4F99-803B-D0E461C1590C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8C30-FA00-AF49-DCE3-E9F2F140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FB480-01B7-89EE-6B8F-BE73183E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9008D-38F1-48E1-97CE-C228BDB9478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312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C36A4-67B9-0BE0-B433-6D0A14FA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EFF9-340D-4E4B-BBF8-913782B1A03D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E2154-6FD0-CEDD-EDDE-48421AB6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8A202-06E0-650D-78E2-B8FC9268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FCE8-25F4-4A33-B306-32DBB1CAD5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993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E9003-222B-2D46-9C0F-5C017B8C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AC5C-A877-4D18-8D6A-97DE889813BA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A375-8779-546A-30A3-3782D33B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0A125-97F6-DCE6-D21F-815A265B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D8F9B-1DC8-4C1A-90AA-5695DB41B9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047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60EB0E-C4D3-1CE3-E7A0-0ECF58E3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503E-E1E6-42AF-9576-F13D3A7CC392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DD4FA3-2238-BE19-220B-AADCFDE6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C41ACD-B3B9-42D8-62BE-6D5EE306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DEB2F-0BD3-4F3A-BEF1-C0AE198EA38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671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4705D4-2917-5615-9931-5132B2B0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C756-4DD3-460B-B6C1-CC4DFC584237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F8D1E5-7CF1-ED30-C449-432FDD5F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CB0C8F-0EA4-84CC-9992-FE814048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1B475-E7AB-4616-8974-A3D8375DE3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286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CEC823-B2BA-2A6D-3213-1418D458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B27ED-0801-4952-A4CF-1CEB1A0185E7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CFFD7A-4A23-A795-DC87-A121D437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215275-6815-81E7-6EF5-1337376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B4F26-98B9-497C-AF11-7B5CB1787FE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530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EF26F9-8CAC-3E45-923F-8CD83354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28AE-21C8-4CBA-8C3B-50289790482D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A95DE1-5340-7B71-307A-53025F2F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216403-A80F-AD35-0360-77CB21CF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467B6-8475-4E74-95F0-D99F9E5C70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490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482A66-C235-86F7-5567-1ACF7750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69DC-4D75-404C-ABAB-64973F70EBEF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2CEE54-F060-F71C-5AF8-7A2EAA6B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487AF6-3F58-4832-B7C2-81B7EDD3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B115A-7A10-4BDA-B2A1-3948B26EC7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976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68BA03-0037-6DA2-56A0-29A41C67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17A6-30E5-4288-80CD-481AB2194230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42891C-664D-1BF7-36ED-F8A1460F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BCC9B7-2B1F-A4E7-0EDF-3AF8C1F2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50AD2-ED7B-447B-92BD-35108E730D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242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27F38E-3255-52EE-D78C-41DE3B6DBB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D263A8-4F70-39E5-04AF-F21DB7AC5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41B5-2FE2-B555-093D-A08ECCAE7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4E3A95-9080-4F93-95F6-EC391FEADEB1}" type="datetimeFigureOut">
              <a:rPr lang="fr-FR"/>
              <a:pPr>
                <a:defRPr/>
              </a:pPr>
              <a:t>24/03/2025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974AF-92FC-79CD-0357-98BB3E361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B17C8-5812-CD43-D999-B17DA3EB1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4A5DAD-83F7-4426-A1CE-C4890905580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4D87262-54D9-1876-673F-24D9BCB5A42D}"/>
              </a:ext>
            </a:extLst>
          </p:cNvPr>
          <p:cNvSpPr txBox="1"/>
          <p:nvPr/>
        </p:nvSpPr>
        <p:spPr>
          <a:xfrm>
            <a:off x="-9525" y="215900"/>
            <a:ext cx="9144000" cy="1017588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1898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Anne d´Uzès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, 1ère femme à avoir le permis de conduire,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puis la première contravention (15km/h au lieu de 12 km/h).</a:t>
            </a:r>
          </a:p>
        </p:txBody>
      </p:sp>
      <p:pic>
        <p:nvPicPr>
          <p:cNvPr id="9219" name="Image 6">
            <a:extLst>
              <a:ext uri="{FF2B5EF4-FFF2-40B4-BE49-F238E27FC236}">
                <a16:creationId xmlns:a16="http://schemas.microsoft.com/office/drawing/2014/main" id="{AA4786B3-4E2B-DBA7-E3E6-69C6E3156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/>
          <a:stretch>
            <a:fillRect/>
          </a:stretch>
        </p:blipFill>
        <p:spPr bwMode="auto">
          <a:xfrm>
            <a:off x="-9525" y="1487488"/>
            <a:ext cx="915352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2">
            <a:extLst>
              <a:ext uri="{FF2B5EF4-FFF2-40B4-BE49-F238E27FC236}">
                <a16:creationId xmlns:a16="http://schemas.microsoft.com/office/drawing/2014/main" id="{541D22F8-5B25-E78B-DE64-5F81E7B3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Avant 1914, moins de 1 % des femmes ont le permis de conduire. </a:t>
            </a:r>
          </a:p>
        </p:txBody>
      </p:sp>
      <p:pic>
        <p:nvPicPr>
          <p:cNvPr id="27651" name="Image 3">
            <a:extLst>
              <a:ext uri="{FF2B5EF4-FFF2-40B4-BE49-F238E27FC236}">
                <a16:creationId xmlns:a16="http://schemas.microsoft.com/office/drawing/2014/main" id="{FFAF21EA-35C4-32BD-C169-E75B26E2C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6891" r="3581" b="6758"/>
          <a:stretch>
            <a:fillRect/>
          </a:stretch>
        </p:blipFill>
        <p:spPr bwMode="auto">
          <a:xfrm>
            <a:off x="190500" y="430213"/>
            <a:ext cx="8763000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ZoneTexte 3">
            <a:extLst>
              <a:ext uri="{FF2B5EF4-FFF2-40B4-BE49-F238E27FC236}">
                <a16:creationId xmlns:a16="http://schemas.microsoft.com/office/drawing/2014/main" id="{75DA2DF5-78E2-30E2-F782-BE9416AD2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575" y="6415088"/>
            <a:ext cx="1368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PATAGON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7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DIAPORAMA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3">
            <a:extLst>
              <a:ext uri="{FF2B5EF4-FFF2-40B4-BE49-F238E27FC236}">
                <a16:creationId xmlns:a16="http://schemas.microsoft.com/office/drawing/2014/main" id="{2B8031C5-6336-C337-8D24-236BAB9F2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ZoneTexte 2">
            <a:extLst>
              <a:ext uri="{FF2B5EF4-FFF2-40B4-BE49-F238E27FC236}">
                <a16:creationId xmlns:a16="http://schemas.microsoft.com/office/drawing/2014/main" id="{631784E8-1C95-E6FF-9CAA-6651F8AD8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Guerre de 14-18 : les femmes deviennent mécaniciennes, conductrices d’ambulances, de tracteurs, d’autobus et de taxis.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">
            <a:extLst>
              <a:ext uri="{FF2B5EF4-FFF2-40B4-BE49-F238E27FC236}">
                <a16:creationId xmlns:a16="http://schemas.microsoft.com/office/drawing/2014/main" id="{C8796C52-E45D-770E-B5C4-B9E1F4CE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ZoneTexte 2">
            <a:extLst>
              <a:ext uri="{FF2B5EF4-FFF2-40B4-BE49-F238E27FC236}">
                <a16:creationId xmlns:a16="http://schemas.microsoft.com/office/drawing/2014/main" id="{BCD4C332-B3EB-02CB-48AD-DF79FFEE8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17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Mme Bourdolle au volant d'une auto-balayeuse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5">
            <a:extLst>
              <a:ext uri="{FF2B5EF4-FFF2-40B4-BE49-F238E27FC236}">
                <a16:creationId xmlns:a16="http://schemas.microsoft.com/office/drawing/2014/main" id="{3BE63828-61EC-3981-EE21-737141036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1446213"/>
            <a:ext cx="5027612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9A0B09D-C5A0-90D7-75C1-E20A5D5924EC}"/>
              </a:ext>
            </a:extLst>
          </p:cNvPr>
          <p:cNvSpPr txBox="1"/>
          <p:nvPr/>
        </p:nvSpPr>
        <p:spPr>
          <a:xfrm>
            <a:off x="4059238" y="0"/>
            <a:ext cx="5084762" cy="1446213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2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1917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Jeanne Pallier et Marguerite Durand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créent le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éminin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utomobile (refusé en 1915).</a:t>
            </a:r>
          </a:p>
        </p:txBody>
      </p:sp>
      <p:pic>
        <p:nvPicPr>
          <p:cNvPr id="30724" name="Image 3">
            <a:extLst>
              <a:ext uri="{FF2B5EF4-FFF2-40B4-BE49-F238E27FC236}">
                <a16:creationId xmlns:a16="http://schemas.microsoft.com/office/drawing/2014/main" id="{52F1EDD5-03D3-68D2-12D0-C7E324589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2049" r="3165" b="7800"/>
          <a:stretch>
            <a:fillRect/>
          </a:stretch>
        </p:blipFill>
        <p:spPr bwMode="auto">
          <a:xfrm>
            <a:off x="0" y="0"/>
            <a:ext cx="4141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age 7">
            <a:extLst>
              <a:ext uri="{FF2B5EF4-FFF2-40B4-BE49-F238E27FC236}">
                <a16:creationId xmlns:a16="http://schemas.microsoft.com/office/drawing/2014/main" id="{84EDB4D9-229F-BD56-FA91-4B8ACFBFE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349375"/>
            <a:ext cx="216058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3">
            <a:extLst>
              <a:ext uri="{FF2B5EF4-FFF2-40B4-BE49-F238E27FC236}">
                <a16:creationId xmlns:a16="http://schemas.microsoft.com/office/drawing/2014/main" id="{06128977-7189-5803-6550-9D66268F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0E6439A-42BB-5740-46F2-ADA36D3A628C}"/>
              </a:ext>
            </a:extLst>
          </p:cNvPr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120 ambulancières et 70 infirmières du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éminin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utomobile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transportent les blessés rapatriés du front vers les hôpitaux.</a:t>
            </a:r>
          </a:p>
        </p:txBody>
      </p:sp>
      <p:pic>
        <p:nvPicPr>
          <p:cNvPr id="31748" name="Image 4">
            <a:extLst>
              <a:ext uri="{FF2B5EF4-FFF2-40B4-BE49-F238E27FC236}">
                <a16:creationId xmlns:a16="http://schemas.microsoft.com/office/drawing/2014/main" id="{CCC9D392-6350-6EF0-5C85-049CE1837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200025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1">
            <a:extLst>
              <a:ext uri="{FF2B5EF4-FFF2-40B4-BE49-F238E27FC236}">
                <a16:creationId xmlns:a16="http://schemas.microsoft.com/office/drawing/2014/main" id="{12EA4435-9119-AEDF-251A-9632CAF9F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150"/>
            <a:ext cx="9144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ZoneTexte 2">
            <a:extLst>
              <a:ext uri="{FF2B5EF4-FFF2-40B4-BE49-F238E27FC236}">
                <a16:creationId xmlns:a16="http://schemas.microsoft.com/office/drawing/2014/main" id="{42B9D102-43A1-DBA5-5349-4D437933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863"/>
            <a:ext cx="9144000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La guerre n’empêche pas l’humour.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C78D879-ED76-5B11-C107-63F363C92DDD}"/>
              </a:ext>
            </a:extLst>
          </p:cNvPr>
          <p:cNvSpPr txBox="1"/>
          <p:nvPr/>
        </p:nvSpPr>
        <p:spPr>
          <a:xfrm>
            <a:off x="0" y="0"/>
            <a:ext cx="9144000" cy="1174750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2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1917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, l’Américaine </a:t>
            </a:r>
            <a:r>
              <a:rPr lang="fr-FR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McCarroll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propose l’idée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d’une ligne peinte pour séparer les voies de circulation.</a:t>
            </a:r>
          </a:p>
        </p:txBody>
      </p:sp>
      <p:pic>
        <p:nvPicPr>
          <p:cNvPr id="33795" name="Image 2">
            <a:extLst>
              <a:ext uri="{FF2B5EF4-FFF2-40B4-BE49-F238E27FC236}">
                <a16:creationId xmlns:a16="http://schemas.microsoft.com/office/drawing/2014/main" id="{B89A688A-BC02-2FDA-1F10-591692A82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r="3577"/>
          <a:stretch>
            <a:fillRect/>
          </a:stretch>
        </p:blipFill>
        <p:spPr bwMode="auto">
          <a:xfrm>
            <a:off x="0" y="1174750"/>
            <a:ext cx="916305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1B02E13-0162-42E2-1A33-368DBD33581C}"/>
              </a:ext>
            </a:extLst>
          </p:cNvPr>
          <p:cNvSpPr txBox="1"/>
          <p:nvPr/>
        </p:nvSpPr>
        <p:spPr>
          <a:xfrm>
            <a:off x="0" y="119063"/>
            <a:ext cx="9144000" cy="112236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1918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: interdites de courses depuis 1909, les pilotes américaines nommées « </a:t>
            </a:r>
            <a:r>
              <a:rPr lang="fr-FR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Speederettes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 » participent à des courses féminines.</a:t>
            </a:r>
          </a:p>
        </p:txBody>
      </p:sp>
      <p:pic>
        <p:nvPicPr>
          <p:cNvPr id="34819" name="Image 2">
            <a:extLst>
              <a:ext uri="{FF2B5EF4-FFF2-40B4-BE49-F238E27FC236}">
                <a16:creationId xmlns:a16="http://schemas.microsoft.com/office/drawing/2014/main" id="{F96CC0D6-B898-F7F2-ABE0-246F69EBD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5"/>
            <a:ext cx="914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5B1A0F9-42F3-A01C-35E4-81FFB457C3B5}"/>
              </a:ext>
            </a:extLst>
          </p:cNvPr>
          <p:cNvSpPr txBox="1"/>
          <p:nvPr/>
        </p:nvSpPr>
        <p:spPr>
          <a:xfrm>
            <a:off x="7000875" y="1381125"/>
            <a:ext cx="2143125" cy="369888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Nina Vitagliano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">
            <a:extLst>
              <a:ext uri="{FF2B5EF4-FFF2-40B4-BE49-F238E27FC236}">
                <a16:creationId xmlns:a16="http://schemas.microsoft.com/office/drawing/2014/main" id="{AC6BCE3D-146F-AE2C-0644-096083ABE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63"/>
            <a:ext cx="9144000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ZoneTexte 2">
            <a:extLst>
              <a:ext uri="{FF2B5EF4-FFF2-40B4-BE49-F238E27FC236}">
                <a16:creationId xmlns:a16="http://schemas.microsoft.com/office/drawing/2014/main" id="{911BF1D4-E91B-9398-5D9F-7531C969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b="1" u="sng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1921</a:t>
            </a: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 : concours d’adresse automobile au Parc des Princes.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Mlle Duforet sur Hispano</a:t>
            </a:r>
          </a:p>
        </p:txBody>
      </p:sp>
      <p:sp>
        <p:nvSpPr>
          <p:cNvPr id="35844" name="ZoneTexte 3">
            <a:extLst>
              <a:ext uri="{FF2B5EF4-FFF2-40B4-BE49-F238E27FC236}">
                <a16:creationId xmlns:a16="http://schemas.microsoft.com/office/drawing/2014/main" id="{245B3958-D036-8BC6-FD48-AC089F495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038" y="6415088"/>
            <a:ext cx="17319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PATAGON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7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DIAPORAMA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oneTexte 2">
            <a:extLst>
              <a:ext uri="{FF2B5EF4-FFF2-40B4-BE49-F238E27FC236}">
                <a16:creationId xmlns:a16="http://schemas.microsoft.com/office/drawing/2014/main" id="{2BF63054-982A-720A-75FA-A743294F1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b="1" u="sng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1928</a:t>
            </a: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 : Rallye-Ballon féminin à Saint-Cloud.</a:t>
            </a:r>
          </a:p>
        </p:txBody>
      </p:sp>
      <p:pic>
        <p:nvPicPr>
          <p:cNvPr id="38915" name="Image 3">
            <a:extLst>
              <a:ext uri="{FF2B5EF4-FFF2-40B4-BE49-F238E27FC236}">
                <a16:creationId xmlns:a16="http://schemas.microsoft.com/office/drawing/2014/main" id="{A6DED27B-F019-5863-68EF-5E0B885A1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63"/>
            <a:ext cx="9144000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5">
            <a:extLst>
              <a:ext uri="{FF2B5EF4-FFF2-40B4-BE49-F238E27FC236}">
                <a16:creationId xmlns:a16="http://schemas.microsoft.com/office/drawing/2014/main" id="{C80A21FF-0C92-0E48-E3E1-BB46BB4BC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0"/>
            <a:ext cx="4821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CE86035-1581-BB76-A185-B8A682E35B58}"/>
              </a:ext>
            </a:extLst>
          </p:cNvPr>
          <p:cNvSpPr txBox="1"/>
          <p:nvPr/>
        </p:nvSpPr>
        <p:spPr>
          <a:xfrm>
            <a:off x="0" y="0"/>
            <a:ext cx="9144000" cy="668338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Rallye-Ballon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: rejoindre un ballon à son point d'atterrissage.</a:t>
            </a:r>
          </a:p>
        </p:txBody>
      </p:sp>
      <p:pic>
        <p:nvPicPr>
          <p:cNvPr id="39939" name="Image 3">
            <a:extLst>
              <a:ext uri="{FF2B5EF4-FFF2-40B4-BE49-F238E27FC236}">
                <a16:creationId xmlns:a16="http://schemas.microsoft.com/office/drawing/2014/main" id="{75D620B9-FB65-1B9C-D419-914526D5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75"/>
            <a:ext cx="4748213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4">
            <a:extLst>
              <a:ext uri="{FF2B5EF4-FFF2-40B4-BE49-F238E27FC236}">
                <a16:creationId xmlns:a16="http://schemas.microsoft.com/office/drawing/2014/main" id="{B19CAAE7-2693-725B-AFB3-A3DA13C9C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6"/>
          <a:stretch>
            <a:fillRect/>
          </a:stretch>
        </p:blipFill>
        <p:spPr bwMode="auto">
          <a:xfrm>
            <a:off x="4737100" y="668338"/>
            <a:ext cx="4392613" cy="618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">
            <a:extLst>
              <a:ext uri="{FF2B5EF4-FFF2-40B4-BE49-F238E27FC236}">
                <a16:creationId xmlns:a16="http://schemas.microsoft.com/office/drawing/2014/main" id="{CE739FE5-D1DA-7ADC-D267-3E5138F60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9144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6D24458-2ADB-7BE3-EF31-21989FA7F125}"/>
              </a:ext>
            </a:extLst>
          </p:cNvPr>
          <p:cNvSpPr txBox="1"/>
          <p:nvPr/>
        </p:nvSpPr>
        <p:spPr>
          <a:xfrm>
            <a:off x="0" y="0"/>
            <a:ext cx="9144000" cy="430213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2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Anne d´Uzès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crée l'Automobile Club Féminin de France.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 4">
            <a:extLst>
              <a:ext uri="{FF2B5EF4-FFF2-40B4-BE49-F238E27FC236}">
                <a16:creationId xmlns:a16="http://schemas.microsoft.com/office/drawing/2014/main" id="{EDCB70C3-DDD7-9F5D-F57D-46553884A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0"/>
            <a:ext cx="477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417543-F004-6FCD-F894-16883431B924}"/>
              </a:ext>
            </a:extLst>
          </p:cNvPr>
          <p:cNvSpPr txBox="1"/>
          <p:nvPr/>
        </p:nvSpPr>
        <p:spPr>
          <a:xfrm>
            <a:off x="66675" y="1274763"/>
            <a:ext cx="4505325" cy="1108075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La même année (</a:t>
            </a:r>
            <a:r>
              <a:rPr lang="fr-FR" sz="22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Anne d´Uzès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crée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“L’Automobile Club Féminin »</a:t>
            </a:r>
          </a:p>
        </p:txBody>
      </p:sp>
      <p:sp>
        <p:nvSpPr>
          <p:cNvPr id="43012" name="ZoneTexte 6">
            <a:extLst>
              <a:ext uri="{FF2B5EF4-FFF2-40B4-BE49-F238E27FC236}">
                <a16:creationId xmlns:a16="http://schemas.microsoft.com/office/drawing/2014/main" id="{E846F3E8-267B-E01F-234C-038A9DFAE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2693988"/>
            <a:ext cx="3249613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i="1">
                <a:latin typeface="Arial" panose="020B0604020202020204" pitchFamily="34" charset="0"/>
                <a:cs typeface="Arial" panose="020B0604020202020204" pitchFamily="34" charset="0"/>
              </a:rPr>
              <a:t>Chronique mondaine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i="1">
                <a:latin typeface="Arial" panose="020B0604020202020204" pitchFamily="34" charset="0"/>
                <a:cs typeface="Arial" panose="020B0604020202020204" pitchFamily="34" charset="0"/>
              </a:rPr>
              <a:t>et publicités.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6">
            <a:extLst>
              <a:ext uri="{FF2B5EF4-FFF2-40B4-BE49-F238E27FC236}">
                <a16:creationId xmlns:a16="http://schemas.microsoft.com/office/drawing/2014/main" id="{5264128B-025F-3BB0-5EEF-C627DE11D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1"/>
          <a:stretch>
            <a:fillRect/>
          </a:stretch>
        </p:blipFill>
        <p:spPr bwMode="auto">
          <a:xfrm>
            <a:off x="0" y="758825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274914-4134-E6D0-37F6-BC0A60B4AFD6}"/>
              </a:ext>
            </a:extLst>
          </p:cNvPr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La danseuse française </a:t>
            </a:r>
            <a:r>
              <a:rPr lang="fr-FR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Hellé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Nice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est devenue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pilote automobile durant toutes les </a:t>
            </a:r>
            <a:r>
              <a:rPr lang="fr-FR" sz="22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années 1930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71437F8-D6B7-83C9-AD21-84CE24D772EF}"/>
              </a:ext>
            </a:extLst>
          </p:cNvPr>
          <p:cNvSpPr txBox="1"/>
          <p:nvPr/>
        </p:nvSpPr>
        <p:spPr>
          <a:xfrm>
            <a:off x="0" y="0"/>
            <a:ext cx="9144000" cy="1717675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/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L’expression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“En voiture Simone ! C’est toi qui conduis, c’est moi qui klaxonne”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Fait référence à la pilote automobile des années 30 Simone des Forest.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Popularisée par Guy Lux dans </a:t>
            </a:r>
            <a:r>
              <a:rPr lang="fr-FR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Intervilles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 “En voiture Simone” (Simone Garnier). </a:t>
            </a:r>
          </a:p>
        </p:txBody>
      </p:sp>
      <p:pic>
        <p:nvPicPr>
          <p:cNvPr id="49155" name="Image 1">
            <a:extLst>
              <a:ext uri="{FF2B5EF4-FFF2-40B4-BE49-F238E27FC236}">
                <a16:creationId xmlns:a16="http://schemas.microsoft.com/office/drawing/2014/main" id="{DD74266A-185D-3F69-6D4A-2D6B9DFE6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4">
            <a:extLst>
              <a:ext uri="{FF2B5EF4-FFF2-40B4-BE49-F238E27FC236}">
                <a16:creationId xmlns:a16="http://schemas.microsoft.com/office/drawing/2014/main" id="{9A006F10-2596-5915-9D3A-39A0E6A3F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763"/>
            <a:ext cx="9144000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F34E866-63E5-54BC-9060-4DEED0325A9A}"/>
              </a:ext>
            </a:extLst>
          </p:cNvPr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Dans les années 30, La Française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Odette </a:t>
            </a:r>
            <a:r>
              <a:rPr lang="fr-FR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Siko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a disputé quatre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24 heures du Mans (dont une 4</a:t>
            </a:r>
            <a:r>
              <a:rPr lang="fr-FR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place au classement général).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 1">
            <a:extLst>
              <a:ext uri="{FF2B5EF4-FFF2-40B4-BE49-F238E27FC236}">
                <a16:creationId xmlns:a16="http://schemas.microsoft.com/office/drawing/2014/main" id="{7F7494E7-624F-7294-73D7-EB7542B1D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ZoneTexte 2">
            <a:extLst>
              <a:ext uri="{FF2B5EF4-FFF2-40B4-BE49-F238E27FC236}">
                <a16:creationId xmlns:a16="http://schemas.microsoft.com/office/drawing/2014/main" id="{B6E2D39F-E56D-E24C-B5A1-49F36FD4C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0"/>
            <a:ext cx="9144000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altLang="fr-FR" sz="2200" b="1" u="sng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</a:t>
            </a: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, un conducteur sur 15 est une femme. </a:t>
            </a:r>
            <a:endParaRPr lang="fr-FR" altLang="fr-F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3">
            <a:extLst>
              <a:ext uri="{FF2B5EF4-FFF2-40B4-BE49-F238E27FC236}">
                <a16:creationId xmlns:a16="http://schemas.microsoft.com/office/drawing/2014/main" id="{0487CD95-7E42-8A49-0F0B-8FFB48B32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2563"/>
            <a:ext cx="370522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Image 4">
            <a:extLst>
              <a:ext uri="{FF2B5EF4-FFF2-40B4-BE49-F238E27FC236}">
                <a16:creationId xmlns:a16="http://schemas.microsoft.com/office/drawing/2014/main" id="{7E552B4F-5E36-640B-7755-22D65AADD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/>
          <a:stretch>
            <a:fillRect/>
          </a:stretch>
        </p:blipFill>
        <p:spPr bwMode="auto">
          <a:xfrm>
            <a:off x="0" y="738188"/>
            <a:ext cx="37084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Image 5">
            <a:extLst>
              <a:ext uri="{FF2B5EF4-FFF2-40B4-BE49-F238E27FC236}">
                <a16:creationId xmlns:a16="http://schemas.microsoft.com/office/drawing/2014/main" id="{E5095A4D-6AAE-FD3F-FB13-D14854848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6802"/>
          <a:stretch>
            <a:fillRect/>
          </a:stretch>
        </p:blipFill>
        <p:spPr bwMode="auto">
          <a:xfrm>
            <a:off x="3705225" y="738188"/>
            <a:ext cx="543877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E905410-66F6-F4F3-F1DE-97603E08E9A7}"/>
              </a:ext>
            </a:extLst>
          </p:cNvPr>
          <p:cNvSpPr txBox="1"/>
          <p:nvPr/>
        </p:nvSpPr>
        <p:spPr>
          <a:xfrm>
            <a:off x="0" y="0"/>
            <a:ext cx="9144000" cy="738188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Gilberte </a:t>
            </a:r>
            <a:r>
              <a:rPr lang="fr-FR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Thirion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« La Dauphine "course"..?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Une voiture formidable : rien ne l'arrête.. et surtout pas ses freins! ».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 6">
            <a:extLst>
              <a:ext uri="{FF2B5EF4-FFF2-40B4-BE49-F238E27FC236}">
                <a16:creationId xmlns:a16="http://schemas.microsoft.com/office/drawing/2014/main" id="{6E7F03F6-38AD-798C-89FC-A51821FA2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4623"/>
          <a:stretch>
            <a:fillRect/>
          </a:stretch>
        </p:blipFill>
        <p:spPr bwMode="auto">
          <a:xfrm>
            <a:off x="3552825" y="458788"/>
            <a:ext cx="5591175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Image 2">
            <a:extLst>
              <a:ext uri="{FF2B5EF4-FFF2-40B4-BE49-F238E27FC236}">
                <a16:creationId xmlns:a16="http://schemas.microsoft.com/office/drawing/2014/main" id="{40249294-F845-5BFF-A8BF-16B26625A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"/>
          <a:stretch>
            <a:fillRect/>
          </a:stretch>
        </p:blipFill>
        <p:spPr bwMode="auto">
          <a:xfrm>
            <a:off x="0" y="457200"/>
            <a:ext cx="42433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Image 4">
            <a:extLst>
              <a:ext uri="{FF2B5EF4-FFF2-40B4-BE49-F238E27FC236}">
                <a16:creationId xmlns:a16="http://schemas.microsoft.com/office/drawing/2014/main" id="{13E8BD8B-81C5-978B-B2DB-70FA1CDF6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3592513"/>
            <a:ext cx="4900612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5259A89-A5F7-BD4B-0E6E-1B2461CA876A}"/>
              </a:ext>
            </a:extLst>
          </p:cNvPr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</p:spPr>
        <p:txBody>
          <a:bodyPr lIns="0" rIns="0" bIns="72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Michèle Mouton :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4 Victoires en championnat du monde des rallyes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 3">
            <a:extLst>
              <a:ext uri="{FF2B5EF4-FFF2-40B4-BE49-F238E27FC236}">
                <a16:creationId xmlns:a16="http://schemas.microsoft.com/office/drawing/2014/main" id="{8DF98BBC-D643-24BE-8FB5-71842C9B9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r="1843"/>
          <a:stretch>
            <a:fillRect/>
          </a:stretch>
        </p:blipFill>
        <p:spPr bwMode="auto">
          <a:xfrm>
            <a:off x="0" y="530225"/>
            <a:ext cx="6075363" cy="63293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Image 7">
            <a:extLst>
              <a:ext uri="{FF2B5EF4-FFF2-40B4-BE49-F238E27FC236}">
                <a16:creationId xmlns:a16="http://schemas.microsoft.com/office/drawing/2014/main" id="{641CEB3B-3EC4-D41B-5659-92EBEE355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r="7086"/>
          <a:stretch>
            <a:fillRect/>
          </a:stretch>
        </p:blipFill>
        <p:spPr bwMode="auto">
          <a:xfrm>
            <a:off x="6075363" y="428625"/>
            <a:ext cx="3068637" cy="337978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Image 5">
            <a:extLst>
              <a:ext uri="{FF2B5EF4-FFF2-40B4-BE49-F238E27FC236}">
                <a16:creationId xmlns:a16="http://schemas.microsoft.com/office/drawing/2014/main" id="{806DD20E-B0D3-408A-41CA-34BFD5392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790950"/>
            <a:ext cx="3068637" cy="306863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ZoneTexte 1">
            <a:extLst>
              <a:ext uri="{FF2B5EF4-FFF2-40B4-BE49-F238E27FC236}">
                <a16:creationId xmlns:a16="http://schemas.microsoft.com/office/drawing/2014/main" id="{F9A131FF-E601-2AC7-4A51-BEF966DE1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02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b="1" u="sng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 : en Arabie saoudite, les femmes ont le droit de conduire.</a:t>
            </a:r>
            <a:endParaRPr lang="fr-FR" altLang="fr-F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>
            <a:extLst>
              <a:ext uri="{FF2B5EF4-FFF2-40B4-BE49-F238E27FC236}">
                <a16:creationId xmlns:a16="http://schemas.microsoft.com/office/drawing/2014/main" id="{51B53806-B00A-18EC-005F-1AA7AE970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" b="2502"/>
          <a:stretch>
            <a:fillRect/>
          </a:stretch>
        </p:blipFill>
        <p:spPr bwMode="auto">
          <a:xfrm>
            <a:off x="465138" y="769938"/>
            <a:ext cx="8213725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81EAA4C-7BF6-61D3-5904-14E382B4B9A4}"/>
              </a:ext>
            </a:extLst>
          </p:cNvPr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Camille du </a:t>
            </a:r>
            <a:r>
              <a:rPr lang="fr-FR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Gast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, première française dans une course automobile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(Paris-Berlin </a:t>
            </a:r>
            <a:r>
              <a:rPr lang="fr-FR" sz="2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1901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 3">
            <a:extLst>
              <a:ext uri="{FF2B5EF4-FFF2-40B4-BE49-F238E27FC236}">
                <a16:creationId xmlns:a16="http://schemas.microsoft.com/office/drawing/2014/main" id="{F9204BCA-FC1E-2823-513A-5F3162AD6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5268913" cy="431958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Image 1">
            <a:extLst>
              <a:ext uri="{FF2B5EF4-FFF2-40B4-BE49-F238E27FC236}">
                <a16:creationId xmlns:a16="http://schemas.microsoft.com/office/drawing/2014/main" id="{BCEE15C6-0E82-072A-5EF1-AC71C1FBC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0"/>
            <a:ext cx="3875087" cy="29892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Image 2">
            <a:extLst>
              <a:ext uri="{FF2B5EF4-FFF2-40B4-BE49-F238E27FC236}">
                <a16:creationId xmlns:a16="http://schemas.microsoft.com/office/drawing/2014/main" id="{C34B6B30-8747-6CF3-A429-3C192384A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938463"/>
            <a:ext cx="3875087" cy="39195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ZoneTexte 4">
            <a:extLst>
              <a:ext uri="{FF2B5EF4-FFF2-40B4-BE49-F238E27FC236}">
                <a16:creationId xmlns:a16="http://schemas.microsoft.com/office/drawing/2014/main" id="{27C07C6F-FA77-E896-B2D3-9FAC19526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700088"/>
            <a:ext cx="4992688" cy="79533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0" rIns="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: en Arabie saoudite, les femmes ont le droit de conduire.</a:t>
            </a:r>
            <a:endParaRPr lang="fr-FR" alt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age 1">
            <a:extLst>
              <a:ext uri="{FF2B5EF4-FFF2-40B4-BE49-F238E27FC236}">
                <a16:creationId xmlns:a16="http://schemas.microsoft.com/office/drawing/2014/main" id="{DAE857B8-95B0-69D6-7372-9EC936296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>
            <a:extLst>
              <a:ext uri="{FF2B5EF4-FFF2-40B4-BE49-F238E27FC236}">
                <a16:creationId xmlns:a16="http://schemas.microsoft.com/office/drawing/2014/main" id="{3F53B4B1-6EB9-9755-3F3F-7902108A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7C69DBC-39C3-8059-B614-561E7A78AB51}"/>
              </a:ext>
            </a:extLst>
          </p:cNvPr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Les premières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femmes cocher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sont apparues à Paris en février </a:t>
            </a:r>
            <a:r>
              <a:rPr lang="fr-FR" sz="22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1907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1">
            <a:extLst>
              <a:ext uri="{FF2B5EF4-FFF2-40B4-BE49-F238E27FC236}">
                <a16:creationId xmlns:a16="http://schemas.microsoft.com/office/drawing/2014/main" id="{B4AE34FE-8FB9-9042-1E19-27BD9429D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0"/>
            <a:ext cx="4486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1E313FF-D97B-8200-C2D6-59D562EE69E9}"/>
              </a:ext>
            </a:extLst>
          </p:cNvPr>
          <p:cNvSpPr txBox="1"/>
          <p:nvPr/>
        </p:nvSpPr>
        <p:spPr>
          <a:xfrm>
            <a:off x="127000" y="431800"/>
            <a:ext cx="4735513" cy="768350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Charnier et M</a:t>
            </a:r>
            <a:r>
              <a:rPr lang="fr-FR" sz="2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Dufaut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Les premières femmes cocher.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7765B65-54FB-5B5F-10B9-A81D6B61A5F6}"/>
              </a:ext>
            </a:extLst>
          </p:cNvPr>
          <p:cNvSpPr txBox="1"/>
          <p:nvPr/>
        </p:nvSpPr>
        <p:spPr>
          <a:xfrm>
            <a:off x="0" y="0"/>
            <a:ext cx="9144000" cy="906463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Déjà titulaire d’un diplôme de cochère,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Madame </a:t>
            </a:r>
            <a:r>
              <a:rPr lang="fr-FR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Decourcelle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obtient en </a:t>
            </a:r>
            <a:r>
              <a:rPr lang="fr-FR" sz="22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1908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celui de chauffeuse de taxi.  </a:t>
            </a:r>
          </a:p>
        </p:txBody>
      </p:sp>
      <p:pic>
        <p:nvPicPr>
          <p:cNvPr id="21507" name="Image 2">
            <a:extLst>
              <a:ext uri="{FF2B5EF4-FFF2-40B4-BE49-F238E27FC236}">
                <a16:creationId xmlns:a16="http://schemas.microsoft.com/office/drawing/2014/main" id="{352045F2-9F1B-ADE8-AA95-EF0D09B3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463"/>
            <a:ext cx="9144000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76B7CF-5CC4-C793-6AAD-16605D094516}"/>
              </a:ext>
            </a:extLst>
          </p:cNvPr>
          <p:cNvSpPr txBox="1"/>
          <p:nvPr/>
        </p:nvSpPr>
        <p:spPr>
          <a:xfrm>
            <a:off x="5026025" y="641350"/>
            <a:ext cx="3835400" cy="1108075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Madame </a:t>
            </a:r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Decourcelle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la première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femme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conduire un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taxi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à Paris.  </a:t>
            </a:r>
          </a:p>
        </p:txBody>
      </p:sp>
      <p:pic>
        <p:nvPicPr>
          <p:cNvPr id="22531" name="Image 2">
            <a:extLst>
              <a:ext uri="{FF2B5EF4-FFF2-40B4-BE49-F238E27FC236}">
                <a16:creationId xmlns:a16="http://schemas.microsoft.com/office/drawing/2014/main" id="{07D0A24A-AB21-1D66-E5B5-D314CDD35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0"/>
            <a:ext cx="4437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ZoneTexte 3">
            <a:extLst>
              <a:ext uri="{FF2B5EF4-FFF2-40B4-BE49-F238E27FC236}">
                <a16:creationId xmlns:a16="http://schemas.microsoft.com/office/drawing/2014/main" id="{CFAFE044-3C44-4FAA-5ACF-9F436B06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825" y="6415088"/>
            <a:ext cx="892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PATAGON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7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DIAPORAMA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>
            <a:extLst>
              <a:ext uri="{FF2B5EF4-FFF2-40B4-BE49-F238E27FC236}">
                <a16:creationId xmlns:a16="http://schemas.microsoft.com/office/drawing/2014/main" id="{4BC622E8-D468-A667-8BFE-937A632D2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b="9648"/>
          <a:stretch>
            <a:fillRect/>
          </a:stretch>
        </p:blipFill>
        <p:spPr bwMode="auto">
          <a:xfrm>
            <a:off x="0" y="0"/>
            <a:ext cx="5384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2">
            <a:extLst>
              <a:ext uri="{FF2B5EF4-FFF2-40B4-BE49-F238E27FC236}">
                <a16:creationId xmlns:a16="http://schemas.microsoft.com/office/drawing/2014/main" id="{D46B75B0-FC3F-9732-6CA7-33F37C105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"/>
          <a:stretch>
            <a:fillRect/>
          </a:stretch>
        </p:blipFill>
        <p:spPr bwMode="auto">
          <a:xfrm>
            <a:off x="0" y="3141663"/>
            <a:ext cx="53848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94A1F8-DA91-6385-6075-2E3E82A17FB3}"/>
              </a:ext>
            </a:extLst>
          </p:cNvPr>
          <p:cNvSpPr txBox="1"/>
          <p:nvPr/>
        </p:nvSpPr>
        <p:spPr>
          <a:xfrm>
            <a:off x="4497388" y="241300"/>
            <a:ext cx="4475162" cy="1446213"/>
          </a:xfrm>
          <a:prstGeom prst="rect">
            <a:avLst/>
          </a:prstGeom>
          <a:solidFill>
            <a:schemeClr val="bg1"/>
          </a:solidFill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L’Anglaise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Muriel Thompson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remporte la première course féminine de </a:t>
            </a:r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Brooklands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oneTexte 2">
            <a:extLst>
              <a:ext uri="{FF2B5EF4-FFF2-40B4-BE49-F238E27FC236}">
                <a16:creationId xmlns:a16="http://schemas.microsoft.com/office/drawing/2014/main" id="{A8566249-E395-D488-A233-A888DC1E4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Avant 1914, le rôle de la femme au volant est marginal,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200" b="1">
                <a:latin typeface="Arial" panose="020B0604020202020204" pitchFamily="34" charset="0"/>
                <a:cs typeface="Arial" panose="020B0604020202020204" pitchFamily="34" charset="0"/>
              </a:rPr>
              <a:t>bourgeois ou aristocratique, et essentiellement urbain.</a:t>
            </a:r>
          </a:p>
        </p:txBody>
      </p:sp>
      <p:pic>
        <p:nvPicPr>
          <p:cNvPr id="26627" name="Image 3">
            <a:extLst>
              <a:ext uri="{FF2B5EF4-FFF2-40B4-BE49-F238E27FC236}">
                <a16:creationId xmlns:a16="http://schemas.microsoft.com/office/drawing/2014/main" id="{85B7991C-8487-9DB6-5F3B-DC955467A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9"/>
          <a:stretch>
            <a:fillRect/>
          </a:stretch>
        </p:blipFill>
        <p:spPr bwMode="auto">
          <a:xfrm>
            <a:off x="0" y="895350"/>
            <a:ext cx="9144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 femmes au volant</Template>
  <TotalTime>10</TotalTime>
  <Words>491</Words>
  <Application>Microsoft Office PowerPoint</Application>
  <PresentationFormat>Affichage à l'écran (4:3)</PresentationFormat>
  <Paragraphs>60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AORA</dc:creator>
  <cp:lastModifiedBy>AORA</cp:lastModifiedBy>
  <cp:revision>2</cp:revision>
  <dcterms:created xsi:type="dcterms:W3CDTF">2025-03-24T20:38:57Z</dcterms:created>
  <dcterms:modified xsi:type="dcterms:W3CDTF">2025-03-24T21:04:07Z</dcterms:modified>
</cp:coreProperties>
</file>